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handoutMasterIdLst>
    <p:handoutMasterId r:id="rId20"/>
  </p:handoutMasterIdLst>
  <p:sldIdLst>
    <p:sldId id="312" r:id="rId5"/>
    <p:sldId id="304" r:id="rId6"/>
    <p:sldId id="323" r:id="rId7"/>
    <p:sldId id="324" r:id="rId8"/>
    <p:sldId id="325" r:id="rId9"/>
    <p:sldId id="326" r:id="rId10"/>
    <p:sldId id="327" r:id="rId11"/>
    <p:sldId id="328" r:id="rId12"/>
    <p:sldId id="329" r:id="rId13"/>
    <p:sldId id="330" r:id="rId14"/>
    <p:sldId id="331" r:id="rId15"/>
    <p:sldId id="332" r:id="rId16"/>
    <p:sldId id="333" r:id="rId17"/>
    <p:sldId id="297"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PIZZA SALES ANALYSIS</a:t>
            </a:r>
            <a:br>
              <a:rPr lang="en-US" dirty="0"/>
            </a:br>
            <a:r>
              <a:rPr lang="en-US" sz="1600" cap="none" dirty="0">
                <a:latin typeface="+mn-lt"/>
              </a:rPr>
              <a:t>The project analyzes pizza sales data using </a:t>
            </a:r>
            <a:r>
              <a:rPr lang="en-US" sz="1600" cap="none" dirty="0" err="1">
                <a:latin typeface="+mn-lt"/>
              </a:rPr>
              <a:t>sql</a:t>
            </a:r>
            <a:r>
              <a:rPr lang="en-US" sz="1600" cap="none" dirty="0">
                <a:latin typeface="+mn-lt"/>
              </a:rPr>
              <a:t> to uncover trends and provide actionable insights for optimizing business performance. it involves querying and analyzing data to evaluate sales, customer behavior, and revenue patterns.</a:t>
            </a:r>
            <a:endParaRPr lang="en-US" sz="1600" dirty="0">
              <a:latin typeface="+mn-lt"/>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E2FB-3075-5D16-E91E-3458E49CDEFF}"/>
              </a:ext>
            </a:extLst>
          </p:cNvPr>
          <p:cNvSpPr>
            <a:spLocks noGrp="1"/>
          </p:cNvSpPr>
          <p:nvPr>
            <p:ph type="title"/>
          </p:nvPr>
        </p:nvSpPr>
        <p:spPr>
          <a:xfrm>
            <a:off x="914400" y="609600"/>
            <a:ext cx="6583680" cy="796413"/>
          </a:xfrm>
        </p:spPr>
        <p:txBody>
          <a:bodyPr/>
          <a:lstStyle/>
          <a:p>
            <a:r>
              <a:rPr lang="en-US" sz="2400" cap="none" dirty="0">
                <a:latin typeface="+mn-lt"/>
              </a:rPr>
              <a:t>Determine the top 3 most ordered pizza types based on revenue.</a:t>
            </a:r>
            <a:endParaRPr lang="en-IN" sz="2400" cap="none" dirty="0">
              <a:latin typeface="+mn-lt"/>
            </a:endParaRPr>
          </a:p>
        </p:txBody>
      </p:sp>
      <p:pic>
        <p:nvPicPr>
          <p:cNvPr id="6" name="Content Placeholder 5">
            <a:extLst>
              <a:ext uri="{FF2B5EF4-FFF2-40B4-BE49-F238E27FC236}">
                <a16:creationId xmlns:a16="http://schemas.microsoft.com/office/drawing/2014/main" id="{2E1AE53C-6D4E-9CC3-EA19-678017515DAB}"/>
              </a:ext>
            </a:extLst>
          </p:cNvPr>
          <p:cNvPicPr>
            <a:picLocks noGrp="1" noChangeAspect="1"/>
          </p:cNvPicPr>
          <p:nvPr>
            <p:ph idx="1"/>
          </p:nvPr>
        </p:nvPicPr>
        <p:blipFill>
          <a:blip r:embed="rId2"/>
          <a:stretch>
            <a:fillRect/>
          </a:stretch>
        </p:blipFill>
        <p:spPr>
          <a:xfrm>
            <a:off x="914400" y="1567903"/>
            <a:ext cx="6583363" cy="3368231"/>
          </a:xfrm>
        </p:spPr>
      </p:pic>
      <p:sp>
        <p:nvSpPr>
          <p:cNvPr id="4" name="Slide Number Placeholder 3">
            <a:extLst>
              <a:ext uri="{FF2B5EF4-FFF2-40B4-BE49-F238E27FC236}">
                <a16:creationId xmlns:a16="http://schemas.microsoft.com/office/drawing/2014/main" id="{B45C8996-451A-445E-D27D-A1DBC18D1F42}"/>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8" name="Picture 7">
            <a:extLst>
              <a:ext uri="{FF2B5EF4-FFF2-40B4-BE49-F238E27FC236}">
                <a16:creationId xmlns:a16="http://schemas.microsoft.com/office/drawing/2014/main" id="{E3061959-B9D6-1C45-12C9-B93735C0207A}"/>
              </a:ext>
            </a:extLst>
          </p:cNvPr>
          <p:cNvPicPr>
            <a:picLocks noChangeAspect="1"/>
          </p:cNvPicPr>
          <p:nvPr/>
        </p:nvPicPr>
        <p:blipFill>
          <a:blip r:embed="rId3"/>
          <a:stretch>
            <a:fillRect/>
          </a:stretch>
        </p:blipFill>
        <p:spPr>
          <a:xfrm>
            <a:off x="2457999" y="5162398"/>
            <a:ext cx="3496163" cy="1086002"/>
          </a:xfrm>
          <a:prstGeom prst="rect">
            <a:avLst/>
          </a:prstGeom>
        </p:spPr>
      </p:pic>
    </p:spTree>
    <p:extLst>
      <p:ext uri="{BB962C8B-B14F-4D97-AF65-F5344CB8AC3E}">
        <p14:creationId xmlns:p14="http://schemas.microsoft.com/office/powerpoint/2010/main" val="74813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37A9-8154-C26F-9699-E3B7869803C8}"/>
              </a:ext>
            </a:extLst>
          </p:cNvPr>
          <p:cNvSpPr>
            <a:spLocks noGrp="1"/>
          </p:cNvSpPr>
          <p:nvPr>
            <p:ph type="title"/>
          </p:nvPr>
        </p:nvSpPr>
        <p:spPr>
          <a:xfrm>
            <a:off x="914400" y="688258"/>
            <a:ext cx="6583680" cy="727587"/>
          </a:xfrm>
        </p:spPr>
        <p:txBody>
          <a:bodyPr/>
          <a:lstStyle/>
          <a:p>
            <a:r>
              <a:rPr lang="en-US" sz="2400" cap="none" dirty="0">
                <a:latin typeface="+mn-lt"/>
              </a:rPr>
              <a:t>Calculate the percentage contribution of each pizza type to total revenue.</a:t>
            </a:r>
            <a:endParaRPr lang="en-IN" sz="2400" cap="none" dirty="0">
              <a:latin typeface="+mn-lt"/>
            </a:endParaRPr>
          </a:p>
        </p:txBody>
      </p:sp>
      <p:pic>
        <p:nvPicPr>
          <p:cNvPr id="6" name="Content Placeholder 5">
            <a:extLst>
              <a:ext uri="{FF2B5EF4-FFF2-40B4-BE49-F238E27FC236}">
                <a16:creationId xmlns:a16="http://schemas.microsoft.com/office/drawing/2014/main" id="{2D546B5E-15AB-AF22-2429-B6C50C0DA960}"/>
              </a:ext>
            </a:extLst>
          </p:cNvPr>
          <p:cNvPicPr>
            <a:picLocks noGrp="1" noChangeAspect="1"/>
          </p:cNvPicPr>
          <p:nvPr>
            <p:ph idx="1"/>
          </p:nvPr>
        </p:nvPicPr>
        <p:blipFill>
          <a:blip r:embed="rId2"/>
          <a:stretch>
            <a:fillRect/>
          </a:stretch>
        </p:blipFill>
        <p:spPr>
          <a:xfrm>
            <a:off x="1285948" y="1579818"/>
            <a:ext cx="5648901" cy="3206750"/>
          </a:xfrm>
        </p:spPr>
      </p:pic>
      <p:sp>
        <p:nvSpPr>
          <p:cNvPr id="4" name="Slide Number Placeholder 3">
            <a:extLst>
              <a:ext uri="{FF2B5EF4-FFF2-40B4-BE49-F238E27FC236}">
                <a16:creationId xmlns:a16="http://schemas.microsoft.com/office/drawing/2014/main" id="{8EC9B419-3012-716E-05DE-E7EB05438010}"/>
              </a:ext>
            </a:extLst>
          </p:cNvPr>
          <p:cNvSpPr>
            <a:spLocks noGrp="1"/>
          </p:cNvSpPr>
          <p:nvPr>
            <p:ph type="sldNum" sz="quarter" idx="10"/>
          </p:nvPr>
        </p:nvSpPr>
        <p:spPr/>
        <p:txBody>
          <a:bodyPr/>
          <a:lstStyle/>
          <a:p>
            <a:fld id="{48F63A3B-78C7-47BE-AE5E-E10140E04643}" type="slidenum">
              <a:rPr lang="en-US" smtClean="0"/>
              <a:pPr/>
              <a:t>11</a:t>
            </a:fld>
            <a:endParaRPr lang="en-US" dirty="0"/>
          </a:p>
        </p:txBody>
      </p:sp>
      <p:pic>
        <p:nvPicPr>
          <p:cNvPr id="8" name="Picture 7">
            <a:extLst>
              <a:ext uri="{FF2B5EF4-FFF2-40B4-BE49-F238E27FC236}">
                <a16:creationId xmlns:a16="http://schemas.microsoft.com/office/drawing/2014/main" id="{0C1712F8-E615-2626-E68F-21F12A6E1735}"/>
              </a:ext>
            </a:extLst>
          </p:cNvPr>
          <p:cNvPicPr>
            <a:picLocks noChangeAspect="1"/>
          </p:cNvPicPr>
          <p:nvPr/>
        </p:nvPicPr>
        <p:blipFill>
          <a:blip r:embed="rId3"/>
          <a:stretch>
            <a:fillRect/>
          </a:stretch>
        </p:blipFill>
        <p:spPr>
          <a:xfrm>
            <a:off x="2534645" y="4950542"/>
            <a:ext cx="3077004" cy="1362265"/>
          </a:xfrm>
          <a:prstGeom prst="rect">
            <a:avLst/>
          </a:prstGeom>
        </p:spPr>
      </p:pic>
    </p:spTree>
    <p:extLst>
      <p:ext uri="{BB962C8B-B14F-4D97-AF65-F5344CB8AC3E}">
        <p14:creationId xmlns:p14="http://schemas.microsoft.com/office/powerpoint/2010/main" val="2535005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5D2D-0CA6-FE67-D277-E4FE546FB56F}"/>
              </a:ext>
            </a:extLst>
          </p:cNvPr>
          <p:cNvSpPr>
            <a:spLocks noGrp="1"/>
          </p:cNvSpPr>
          <p:nvPr>
            <p:ph type="title"/>
          </p:nvPr>
        </p:nvSpPr>
        <p:spPr>
          <a:xfrm>
            <a:off x="914400" y="737419"/>
            <a:ext cx="6583680" cy="756644"/>
          </a:xfrm>
        </p:spPr>
        <p:txBody>
          <a:bodyPr/>
          <a:lstStyle/>
          <a:p>
            <a:r>
              <a:rPr lang="en-US" sz="2400" cap="none" dirty="0">
                <a:latin typeface="+mn-lt"/>
              </a:rPr>
              <a:t>Analyze the cumulative revenue generated over time.</a:t>
            </a:r>
            <a:endParaRPr lang="en-IN" sz="2400" cap="none" dirty="0">
              <a:latin typeface="+mn-lt"/>
            </a:endParaRPr>
          </a:p>
        </p:txBody>
      </p:sp>
      <p:pic>
        <p:nvPicPr>
          <p:cNvPr id="6" name="Content Placeholder 5">
            <a:extLst>
              <a:ext uri="{FF2B5EF4-FFF2-40B4-BE49-F238E27FC236}">
                <a16:creationId xmlns:a16="http://schemas.microsoft.com/office/drawing/2014/main" id="{220E050A-BD3C-AECD-4436-B8B21ADF261B}"/>
              </a:ext>
            </a:extLst>
          </p:cNvPr>
          <p:cNvPicPr>
            <a:picLocks noGrp="1" noChangeAspect="1"/>
          </p:cNvPicPr>
          <p:nvPr>
            <p:ph idx="1"/>
          </p:nvPr>
        </p:nvPicPr>
        <p:blipFill>
          <a:blip r:embed="rId2"/>
          <a:stretch>
            <a:fillRect/>
          </a:stretch>
        </p:blipFill>
        <p:spPr>
          <a:xfrm>
            <a:off x="914400" y="1719307"/>
            <a:ext cx="6583363" cy="3006432"/>
          </a:xfrm>
        </p:spPr>
      </p:pic>
      <p:sp>
        <p:nvSpPr>
          <p:cNvPr id="4" name="Slide Number Placeholder 3">
            <a:extLst>
              <a:ext uri="{FF2B5EF4-FFF2-40B4-BE49-F238E27FC236}">
                <a16:creationId xmlns:a16="http://schemas.microsoft.com/office/drawing/2014/main" id="{E4896F34-72AD-7F1B-4D71-4B5A0C04778F}"/>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8" name="Picture 7">
            <a:extLst>
              <a:ext uri="{FF2B5EF4-FFF2-40B4-BE49-F238E27FC236}">
                <a16:creationId xmlns:a16="http://schemas.microsoft.com/office/drawing/2014/main" id="{6029D7D9-346D-DA8F-BDC5-0F373C059465}"/>
              </a:ext>
            </a:extLst>
          </p:cNvPr>
          <p:cNvPicPr>
            <a:picLocks noChangeAspect="1"/>
          </p:cNvPicPr>
          <p:nvPr/>
        </p:nvPicPr>
        <p:blipFill>
          <a:blip r:embed="rId3"/>
          <a:stretch>
            <a:fillRect/>
          </a:stretch>
        </p:blipFill>
        <p:spPr>
          <a:xfrm>
            <a:off x="7178853" y="3335145"/>
            <a:ext cx="2586841" cy="3231676"/>
          </a:xfrm>
          <a:prstGeom prst="rect">
            <a:avLst/>
          </a:prstGeom>
        </p:spPr>
      </p:pic>
    </p:spTree>
    <p:extLst>
      <p:ext uri="{BB962C8B-B14F-4D97-AF65-F5344CB8AC3E}">
        <p14:creationId xmlns:p14="http://schemas.microsoft.com/office/powerpoint/2010/main" val="86541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8030-E607-35A5-0A09-E6C08E54B973}"/>
              </a:ext>
            </a:extLst>
          </p:cNvPr>
          <p:cNvSpPr>
            <a:spLocks noGrp="1"/>
          </p:cNvSpPr>
          <p:nvPr>
            <p:ph type="title"/>
          </p:nvPr>
        </p:nvSpPr>
        <p:spPr>
          <a:xfrm>
            <a:off x="845574" y="727588"/>
            <a:ext cx="6583680" cy="619432"/>
          </a:xfrm>
        </p:spPr>
        <p:txBody>
          <a:bodyPr/>
          <a:lstStyle/>
          <a:p>
            <a:r>
              <a:rPr lang="en-US" sz="2400" cap="none" dirty="0">
                <a:latin typeface="+mn-lt"/>
              </a:rPr>
              <a:t>Determine the top 3 most ordered pizza types based on revenue for each pizza category.</a:t>
            </a:r>
            <a:endParaRPr lang="en-IN" sz="2400" cap="none" dirty="0">
              <a:latin typeface="+mn-lt"/>
            </a:endParaRPr>
          </a:p>
        </p:txBody>
      </p:sp>
      <p:pic>
        <p:nvPicPr>
          <p:cNvPr id="6" name="Content Placeholder 5">
            <a:extLst>
              <a:ext uri="{FF2B5EF4-FFF2-40B4-BE49-F238E27FC236}">
                <a16:creationId xmlns:a16="http://schemas.microsoft.com/office/drawing/2014/main" id="{512C176D-484E-F1F1-9A6F-99A4C78F25AF}"/>
              </a:ext>
            </a:extLst>
          </p:cNvPr>
          <p:cNvPicPr>
            <a:picLocks noGrp="1" noChangeAspect="1"/>
          </p:cNvPicPr>
          <p:nvPr>
            <p:ph idx="1"/>
          </p:nvPr>
        </p:nvPicPr>
        <p:blipFill>
          <a:blip r:embed="rId2"/>
          <a:stretch>
            <a:fillRect/>
          </a:stretch>
        </p:blipFill>
        <p:spPr>
          <a:xfrm>
            <a:off x="845574" y="1760247"/>
            <a:ext cx="6863212" cy="2910349"/>
          </a:xfrm>
        </p:spPr>
      </p:pic>
      <p:sp>
        <p:nvSpPr>
          <p:cNvPr id="4" name="Slide Number Placeholder 3">
            <a:extLst>
              <a:ext uri="{FF2B5EF4-FFF2-40B4-BE49-F238E27FC236}">
                <a16:creationId xmlns:a16="http://schemas.microsoft.com/office/drawing/2014/main" id="{E68005F5-17BE-84FD-8F7C-FFAF05244A8A}"/>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8" name="Picture 7">
            <a:extLst>
              <a:ext uri="{FF2B5EF4-FFF2-40B4-BE49-F238E27FC236}">
                <a16:creationId xmlns:a16="http://schemas.microsoft.com/office/drawing/2014/main" id="{49F12DC4-7DA6-336E-342A-D01E7B0A3A1A}"/>
              </a:ext>
            </a:extLst>
          </p:cNvPr>
          <p:cNvPicPr>
            <a:picLocks noChangeAspect="1"/>
          </p:cNvPicPr>
          <p:nvPr/>
        </p:nvPicPr>
        <p:blipFill>
          <a:blip r:embed="rId3"/>
          <a:stretch>
            <a:fillRect/>
          </a:stretch>
        </p:blipFill>
        <p:spPr>
          <a:xfrm>
            <a:off x="7832543" y="3775586"/>
            <a:ext cx="4155573" cy="2910349"/>
          </a:xfrm>
          <a:prstGeom prst="rect">
            <a:avLst/>
          </a:prstGeom>
        </p:spPr>
      </p:pic>
    </p:spTree>
    <p:extLst>
      <p:ext uri="{BB962C8B-B14F-4D97-AF65-F5344CB8AC3E}">
        <p14:creationId xmlns:p14="http://schemas.microsoft.com/office/powerpoint/2010/main" val="273693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707923"/>
            <a:ext cx="6583680" cy="825909"/>
          </a:xfrm>
        </p:spPr>
        <p:txBody>
          <a:bodyPr/>
          <a:lstStyle/>
          <a:p>
            <a:r>
              <a:rPr lang="en-US" sz="3200" dirty="0"/>
              <a:t>Queries: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533833"/>
            <a:ext cx="6583680" cy="4508152"/>
          </a:xfrm>
        </p:spPr>
        <p:txBody>
          <a:bodyPr/>
          <a:lstStyle/>
          <a:p>
            <a:r>
              <a:rPr lang="en-US" b="1" dirty="0"/>
              <a:t>Retrieve the total number of orders placed:</a:t>
            </a: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pic>
        <p:nvPicPr>
          <p:cNvPr id="6" name="Picture 5">
            <a:extLst>
              <a:ext uri="{FF2B5EF4-FFF2-40B4-BE49-F238E27FC236}">
                <a16:creationId xmlns:a16="http://schemas.microsoft.com/office/drawing/2014/main" id="{9825B3ED-A4C8-735B-7289-DFB5DEF6142D}"/>
              </a:ext>
            </a:extLst>
          </p:cNvPr>
          <p:cNvPicPr>
            <a:picLocks noChangeAspect="1"/>
          </p:cNvPicPr>
          <p:nvPr/>
        </p:nvPicPr>
        <p:blipFill>
          <a:blip r:embed="rId3"/>
          <a:stretch>
            <a:fillRect/>
          </a:stretch>
        </p:blipFill>
        <p:spPr>
          <a:xfrm>
            <a:off x="1134785" y="2557291"/>
            <a:ext cx="5197290" cy="899238"/>
          </a:xfrm>
          <a:prstGeom prst="rect">
            <a:avLst/>
          </a:prstGeom>
        </p:spPr>
      </p:pic>
      <p:pic>
        <p:nvPicPr>
          <p:cNvPr id="8" name="Picture 7">
            <a:extLst>
              <a:ext uri="{FF2B5EF4-FFF2-40B4-BE49-F238E27FC236}">
                <a16:creationId xmlns:a16="http://schemas.microsoft.com/office/drawing/2014/main" id="{945E2146-0AFF-133D-F891-7EDD3377C1D8}"/>
              </a:ext>
            </a:extLst>
          </p:cNvPr>
          <p:cNvPicPr>
            <a:picLocks noChangeAspect="1"/>
          </p:cNvPicPr>
          <p:nvPr/>
        </p:nvPicPr>
        <p:blipFill>
          <a:blip r:embed="rId4"/>
          <a:stretch>
            <a:fillRect/>
          </a:stretch>
        </p:blipFill>
        <p:spPr>
          <a:xfrm>
            <a:off x="2588707" y="4157390"/>
            <a:ext cx="2289446" cy="734115"/>
          </a:xfrm>
          <a:prstGeom prst="rect">
            <a:avLst/>
          </a:prstGeom>
        </p:spPr>
      </p:pic>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DA84-6A33-1042-983D-8098A16D4F28}"/>
              </a:ext>
            </a:extLst>
          </p:cNvPr>
          <p:cNvSpPr>
            <a:spLocks noGrp="1"/>
          </p:cNvSpPr>
          <p:nvPr>
            <p:ph type="title"/>
          </p:nvPr>
        </p:nvSpPr>
        <p:spPr>
          <a:xfrm>
            <a:off x="914400" y="1057275"/>
            <a:ext cx="5555226" cy="771526"/>
          </a:xfrm>
        </p:spPr>
        <p:txBody>
          <a:bodyPr/>
          <a:lstStyle/>
          <a:p>
            <a:r>
              <a:rPr lang="en-US" sz="2400" cap="none" dirty="0">
                <a:latin typeface="+mn-lt"/>
              </a:rPr>
              <a:t>Calculate the total revenue generated from pizza sales:</a:t>
            </a:r>
            <a:endParaRPr lang="en-IN" sz="2400" cap="none" dirty="0">
              <a:latin typeface="+mn-lt"/>
            </a:endParaRPr>
          </a:p>
        </p:txBody>
      </p:sp>
      <p:pic>
        <p:nvPicPr>
          <p:cNvPr id="6" name="Content Placeholder 5">
            <a:extLst>
              <a:ext uri="{FF2B5EF4-FFF2-40B4-BE49-F238E27FC236}">
                <a16:creationId xmlns:a16="http://schemas.microsoft.com/office/drawing/2014/main" id="{5C2327B0-B0A6-A329-89D8-BD18B12E935F}"/>
              </a:ext>
            </a:extLst>
          </p:cNvPr>
          <p:cNvPicPr>
            <a:picLocks noGrp="1" noChangeAspect="1"/>
          </p:cNvPicPr>
          <p:nvPr>
            <p:ph idx="1"/>
          </p:nvPr>
        </p:nvPicPr>
        <p:blipFill>
          <a:blip r:embed="rId2"/>
          <a:stretch>
            <a:fillRect/>
          </a:stretch>
        </p:blipFill>
        <p:spPr>
          <a:xfrm>
            <a:off x="914400" y="2222091"/>
            <a:ext cx="6583363" cy="1897626"/>
          </a:xfrm>
        </p:spPr>
      </p:pic>
      <p:sp>
        <p:nvSpPr>
          <p:cNvPr id="4" name="Slide Number Placeholder 3">
            <a:extLst>
              <a:ext uri="{FF2B5EF4-FFF2-40B4-BE49-F238E27FC236}">
                <a16:creationId xmlns:a16="http://schemas.microsoft.com/office/drawing/2014/main" id="{2B799084-128A-1912-65C0-A2F4352AE410}"/>
              </a:ext>
            </a:extLst>
          </p:cNvPr>
          <p:cNvSpPr>
            <a:spLocks noGrp="1"/>
          </p:cNvSpPr>
          <p:nvPr>
            <p:ph type="sldNum" sz="quarter" idx="10"/>
          </p:nvPr>
        </p:nvSpPr>
        <p:spPr/>
        <p:txBody>
          <a:bodyPr/>
          <a:lstStyle/>
          <a:p>
            <a:fld id="{48F63A3B-78C7-47BE-AE5E-E10140E04643}" type="slidenum">
              <a:rPr lang="en-US" smtClean="0"/>
              <a:pPr/>
              <a:t>3</a:t>
            </a:fld>
            <a:endParaRPr lang="en-US" dirty="0"/>
          </a:p>
        </p:txBody>
      </p:sp>
      <p:pic>
        <p:nvPicPr>
          <p:cNvPr id="8" name="Picture 7">
            <a:extLst>
              <a:ext uri="{FF2B5EF4-FFF2-40B4-BE49-F238E27FC236}">
                <a16:creationId xmlns:a16="http://schemas.microsoft.com/office/drawing/2014/main" id="{F61DC159-F590-E6E8-340C-7A4B2F24E934}"/>
              </a:ext>
            </a:extLst>
          </p:cNvPr>
          <p:cNvPicPr>
            <a:picLocks noChangeAspect="1"/>
          </p:cNvPicPr>
          <p:nvPr/>
        </p:nvPicPr>
        <p:blipFill>
          <a:blip r:embed="rId3"/>
          <a:stretch>
            <a:fillRect/>
          </a:stretch>
        </p:blipFill>
        <p:spPr>
          <a:xfrm>
            <a:off x="2997593" y="4680155"/>
            <a:ext cx="2456597" cy="914400"/>
          </a:xfrm>
          <a:prstGeom prst="rect">
            <a:avLst/>
          </a:prstGeom>
        </p:spPr>
      </p:pic>
    </p:spTree>
    <p:extLst>
      <p:ext uri="{BB962C8B-B14F-4D97-AF65-F5344CB8AC3E}">
        <p14:creationId xmlns:p14="http://schemas.microsoft.com/office/powerpoint/2010/main" val="81106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FF93-118D-FB52-9B20-527CC66B4553}"/>
              </a:ext>
            </a:extLst>
          </p:cNvPr>
          <p:cNvSpPr>
            <a:spLocks noGrp="1"/>
          </p:cNvSpPr>
          <p:nvPr>
            <p:ph type="title"/>
          </p:nvPr>
        </p:nvSpPr>
        <p:spPr>
          <a:xfrm>
            <a:off x="914400" y="1057274"/>
            <a:ext cx="6794090" cy="663371"/>
          </a:xfrm>
        </p:spPr>
        <p:txBody>
          <a:bodyPr/>
          <a:lstStyle/>
          <a:p>
            <a:r>
              <a:rPr lang="en-IN" sz="2400" cap="none" dirty="0">
                <a:latin typeface="+mn-lt"/>
              </a:rPr>
              <a:t>Identify the highest-priced pizza.</a:t>
            </a:r>
          </a:p>
        </p:txBody>
      </p:sp>
      <p:pic>
        <p:nvPicPr>
          <p:cNvPr id="6" name="Content Placeholder 5">
            <a:extLst>
              <a:ext uri="{FF2B5EF4-FFF2-40B4-BE49-F238E27FC236}">
                <a16:creationId xmlns:a16="http://schemas.microsoft.com/office/drawing/2014/main" id="{390874F7-41A2-8372-2AB4-00BA8F02B786}"/>
              </a:ext>
            </a:extLst>
          </p:cNvPr>
          <p:cNvPicPr>
            <a:picLocks noGrp="1" noChangeAspect="1"/>
          </p:cNvPicPr>
          <p:nvPr>
            <p:ph idx="1"/>
          </p:nvPr>
        </p:nvPicPr>
        <p:blipFill>
          <a:blip r:embed="rId2"/>
          <a:stretch>
            <a:fillRect/>
          </a:stretch>
        </p:blipFill>
        <p:spPr>
          <a:xfrm>
            <a:off x="808368" y="2143478"/>
            <a:ext cx="7952114" cy="1858251"/>
          </a:xfrm>
        </p:spPr>
      </p:pic>
      <p:sp>
        <p:nvSpPr>
          <p:cNvPr id="4" name="Slide Number Placeholder 3">
            <a:extLst>
              <a:ext uri="{FF2B5EF4-FFF2-40B4-BE49-F238E27FC236}">
                <a16:creationId xmlns:a16="http://schemas.microsoft.com/office/drawing/2014/main" id="{2AB7BE4D-5387-1B4E-9A1A-30C60B72FD7C}"/>
              </a:ext>
            </a:extLst>
          </p:cNvPr>
          <p:cNvSpPr>
            <a:spLocks noGrp="1"/>
          </p:cNvSpPr>
          <p:nvPr>
            <p:ph type="sldNum" sz="quarter" idx="10"/>
          </p:nvPr>
        </p:nvSpPr>
        <p:spPr/>
        <p:txBody>
          <a:bodyPr/>
          <a:lstStyle/>
          <a:p>
            <a:fld id="{48F63A3B-78C7-47BE-AE5E-E10140E04643}" type="slidenum">
              <a:rPr lang="en-US" smtClean="0"/>
              <a:pPr/>
              <a:t>4</a:t>
            </a:fld>
            <a:endParaRPr lang="en-US" dirty="0"/>
          </a:p>
        </p:txBody>
      </p:sp>
      <p:pic>
        <p:nvPicPr>
          <p:cNvPr id="8" name="Picture 7">
            <a:extLst>
              <a:ext uri="{FF2B5EF4-FFF2-40B4-BE49-F238E27FC236}">
                <a16:creationId xmlns:a16="http://schemas.microsoft.com/office/drawing/2014/main" id="{D6B84317-6CA8-AE44-5DFC-810E3F4DD4D0}"/>
              </a:ext>
            </a:extLst>
          </p:cNvPr>
          <p:cNvPicPr>
            <a:picLocks noChangeAspect="1"/>
          </p:cNvPicPr>
          <p:nvPr/>
        </p:nvPicPr>
        <p:blipFill>
          <a:blip r:embed="rId3"/>
          <a:stretch>
            <a:fillRect/>
          </a:stretch>
        </p:blipFill>
        <p:spPr>
          <a:xfrm>
            <a:off x="3195620" y="4619463"/>
            <a:ext cx="2802057" cy="673362"/>
          </a:xfrm>
          <a:prstGeom prst="rect">
            <a:avLst/>
          </a:prstGeom>
        </p:spPr>
      </p:pic>
    </p:spTree>
    <p:extLst>
      <p:ext uri="{BB962C8B-B14F-4D97-AF65-F5344CB8AC3E}">
        <p14:creationId xmlns:p14="http://schemas.microsoft.com/office/powerpoint/2010/main" val="263723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6A1A-343D-BD87-597F-16B3F5ED21E2}"/>
              </a:ext>
            </a:extLst>
          </p:cNvPr>
          <p:cNvSpPr>
            <a:spLocks noGrp="1"/>
          </p:cNvSpPr>
          <p:nvPr>
            <p:ph type="title"/>
          </p:nvPr>
        </p:nvSpPr>
        <p:spPr>
          <a:xfrm>
            <a:off x="914400" y="1057275"/>
            <a:ext cx="5545394" cy="732196"/>
          </a:xfrm>
        </p:spPr>
        <p:txBody>
          <a:bodyPr/>
          <a:lstStyle/>
          <a:p>
            <a:r>
              <a:rPr lang="en-US" sz="2400" cap="none" dirty="0">
                <a:latin typeface="+mn-lt"/>
              </a:rPr>
              <a:t>Identify the most common pizza size ordered.</a:t>
            </a:r>
            <a:endParaRPr lang="en-IN" sz="2400" cap="none" dirty="0">
              <a:latin typeface="+mn-lt"/>
            </a:endParaRPr>
          </a:p>
        </p:txBody>
      </p:sp>
      <p:pic>
        <p:nvPicPr>
          <p:cNvPr id="6" name="Content Placeholder 5">
            <a:extLst>
              <a:ext uri="{FF2B5EF4-FFF2-40B4-BE49-F238E27FC236}">
                <a16:creationId xmlns:a16="http://schemas.microsoft.com/office/drawing/2014/main" id="{C2ECFB7E-92E4-C708-54AC-CBBA0D03F312}"/>
              </a:ext>
            </a:extLst>
          </p:cNvPr>
          <p:cNvPicPr>
            <a:picLocks noGrp="1" noChangeAspect="1"/>
          </p:cNvPicPr>
          <p:nvPr>
            <p:ph idx="1"/>
          </p:nvPr>
        </p:nvPicPr>
        <p:blipFill>
          <a:blip r:embed="rId2"/>
          <a:stretch>
            <a:fillRect/>
          </a:stretch>
        </p:blipFill>
        <p:spPr>
          <a:xfrm>
            <a:off x="914400" y="2113935"/>
            <a:ext cx="6583363" cy="1946787"/>
          </a:xfrm>
        </p:spPr>
      </p:pic>
      <p:sp>
        <p:nvSpPr>
          <p:cNvPr id="4" name="Slide Number Placeholder 3">
            <a:extLst>
              <a:ext uri="{FF2B5EF4-FFF2-40B4-BE49-F238E27FC236}">
                <a16:creationId xmlns:a16="http://schemas.microsoft.com/office/drawing/2014/main" id="{5D3DACD6-E7F5-CB03-8765-8F58079C9410}"/>
              </a:ext>
            </a:extLst>
          </p:cNvPr>
          <p:cNvSpPr>
            <a:spLocks noGrp="1"/>
          </p:cNvSpPr>
          <p:nvPr>
            <p:ph type="sldNum" sz="quarter" idx="10"/>
          </p:nvPr>
        </p:nvSpPr>
        <p:spPr/>
        <p:txBody>
          <a:bodyPr/>
          <a:lstStyle/>
          <a:p>
            <a:fld id="{48F63A3B-78C7-47BE-AE5E-E10140E04643}" type="slidenum">
              <a:rPr lang="en-US" smtClean="0"/>
              <a:pPr/>
              <a:t>5</a:t>
            </a:fld>
            <a:endParaRPr lang="en-US" dirty="0"/>
          </a:p>
        </p:txBody>
      </p:sp>
      <p:pic>
        <p:nvPicPr>
          <p:cNvPr id="8" name="Picture 7">
            <a:extLst>
              <a:ext uri="{FF2B5EF4-FFF2-40B4-BE49-F238E27FC236}">
                <a16:creationId xmlns:a16="http://schemas.microsoft.com/office/drawing/2014/main" id="{8807CB65-DF7C-923D-7969-116F0DB97926}"/>
              </a:ext>
            </a:extLst>
          </p:cNvPr>
          <p:cNvPicPr>
            <a:picLocks noChangeAspect="1"/>
          </p:cNvPicPr>
          <p:nvPr/>
        </p:nvPicPr>
        <p:blipFill>
          <a:blip r:embed="rId3"/>
          <a:stretch>
            <a:fillRect/>
          </a:stretch>
        </p:blipFill>
        <p:spPr>
          <a:xfrm>
            <a:off x="3042934" y="4513006"/>
            <a:ext cx="2295981" cy="914400"/>
          </a:xfrm>
          <a:prstGeom prst="rect">
            <a:avLst/>
          </a:prstGeom>
        </p:spPr>
      </p:pic>
    </p:spTree>
    <p:extLst>
      <p:ext uri="{BB962C8B-B14F-4D97-AF65-F5344CB8AC3E}">
        <p14:creationId xmlns:p14="http://schemas.microsoft.com/office/powerpoint/2010/main" val="8704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31AE-63F3-6CCE-6B33-20DB57D506D2}"/>
              </a:ext>
            </a:extLst>
          </p:cNvPr>
          <p:cNvSpPr>
            <a:spLocks noGrp="1"/>
          </p:cNvSpPr>
          <p:nvPr>
            <p:ph type="title"/>
          </p:nvPr>
        </p:nvSpPr>
        <p:spPr>
          <a:xfrm>
            <a:off x="914400" y="1057275"/>
            <a:ext cx="6583680" cy="781358"/>
          </a:xfrm>
        </p:spPr>
        <p:txBody>
          <a:bodyPr/>
          <a:lstStyle/>
          <a:p>
            <a:r>
              <a:rPr lang="en-US" sz="2400" cap="none" dirty="0">
                <a:latin typeface="+mn-lt"/>
              </a:rPr>
              <a:t>List the top 5 most ordered pizza types along with their quantities.</a:t>
            </a:r>
            <a:endParaRPr lang="en-IN" sz="2400" cap="none" dirty="0">
              <a:latin typeface="+mn-lt"/>
            </a:endParaRPr>
          </a:p>
        </p:txBody>
      </p:sp>
      <p:pic>
        <p:nvPicPr>
          <p:cNvPr id="6" name="Content Placeholder 5">
            <a:extLst>
              <a:ext uri="{FF2B5EF4-FFF2-40B4-BE49-F238E27FC236}">
                <a16:creationId xmlns:a16="http://schemas.microsoft.com/office/drawing/2014/main" id="{CCAACDD3-AC04-A1E3-6524-07F1FB768337}"/>
              </a:ext>
            </a:extLst>
          </p:cNvPr>
          <p:cNvPicPr>
            <a:picLocks noGrp="1" noChangeAspect="1"/>
          </p:cNvPicPr>
          <p:nvPr>
            <p:ph idx="1"/>
          </p:nvPr>
        </p:nvPicPr>
        <p:blipFill>
          <a:blip r:embed="rId2"/>
          <a:stretch>
            <a:fillRect/>
          </a:stretch>
        </p:blipFill>
        <p:spPr>
          <a:xfrm>
            <a:off x="914716" y="2049365"/>
            <a:ext cx="7497297" cy="2404648"/>
          </a:xfrm>
        </p:spPr>
      </p:pic>
      <p:sp>
        <p:nvSpPr>
          <p:cNvPr id="4" name="Slide Number Placeholder 3">
            <a:extLst>
              <a:ext uri="{FF2B5EF4-FFF2-40B4-BE49-F238E27FC236}">
                <a16:creationId xmlns:a16="http://schemas.microsoft.com/office/drawing/2014/main" id="{410BBD44-1EAB-3B41-B5C9-2AA4C0D45BD5}"/>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8" name="Picture 7">
            <a:extLst>
              <a:ext uri="{FF2B5EF4-FFF2-40B4-BE49-F238E27FC236}">
                <a16:creationId xmlns:a16="http://schemas.microsoft.com/office/drawing/2014/main" id="{02DCE150-8180-237D-0D5C-AA3023E249E8}"/>
              </a:ext>
            </a:extLst>
          </p:cNvPr>
          <p:cNvPicPr>
            <a:picLocks noChangeAspect="1"/>
          </p:cNvPicPr>
          <p:nvPr/>
        </p:nvPicPr>
        <p:blipFill>
          <a:blip r:embed="rId3"/>
          <a:stretch>
            <a:fillRect/>
          </a:stretch>
        </p:blipFill>
        <p:spPr>
          <a:xfrm>
            <a:off x="2667564" y="4664745"/>
            <a:ext cx="3996577" cy="1800541"/>
          </a:xfrm>
          <a:prstGeom prst="rect">
            <a:avLst/>
          </a:prstGeom>
        </p:spPr>
      </p:pic>
    </p:spTree>
    <p:extLst>
      <p:ext uri="{BB962C8B-B14F-4D97-AF65-F5344CB8AC3E}">
        <p14:creationId xmlns:p14="http://schemas.microsoft.com/office/powerpoint/2010/main" val="180920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D208-7F38-D8A0-E7E1-18E31DCA1593}"/>
              </a:ext>
            </a:extLst>
          </p:cNvPr>
          <p:cNvSpPr>
            <a:spLocks noGrp="1"/>
          </p:cNvSpPr>
          <p:nvPr>
            <p:ph type="title"/>
          </p:nvPr>
        </p:nvSpPr>
        <p:spPr>
          <a:xfrm>
            <a:off x="914400" y="609601"/>
            <a:ext cx="6583680" cy="924232"/>
          </a:xfrm>
        </p:spPr>
        <p:txBody>
          <a:bodyPr/>
          <a:lstStyle/>
          <a:p>
            <a:r>
              <a:rPr lang="en-US" sz="2400" cap="none" dirty="0">
                <a:latin typeface="+mn-lt"/>
              </a:rPr>
              <a:t>Join the necessary tables to find the total quantity of each pizza category ordered.</a:t>
            </a:r>
            <a:endParaRPr lang="en-IN" sz="2400" cap="none" dirty="0">
              <a:latin typeface="+mn-lt"/>
            </a:endParaRPr>
          </a:p>
        </p:txBody>
      </p:sp>
      <p:sp>
        <p:nvSpPr>
          <p:cNvPr id="4" name="Slide Number Placeholder 3">
            <a:extLst>
              <a:ext uri="{FF2B5EF4-FFF2-40B4-BE49-F238E27FC236}">
                <a16:creationId xmlns:a16="http://schemas.microsoft.com/office/drawing/2014/main" id="{8F4BAAAB-39AA-2982-B525-3E5E47F75A88}"/>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8" name="Picture 7">
            <a:extLst>
              <a:ext uri="{FF2B5EF4-FFF2-40B4-BE49-F238E27FC236}">
                <a16:creationId xmlns:a16="http://schemas.microsoft.com/office/drawing/2014/main" id="{85D80ED1-C0EE-626D-3434-A18AE56DCC5C}"/>
              </a:ext>
            </a:extLst>
          </p:cNvPr>
          <p:cNvPicPr>
            <a:picLocks noChangeAspect="1"/>
          </p:cNvPicPr>
          <p:nvPr/>
        </p:nvPicPr>
        <p:blipFill>
          <a:blip r:embed="rId2"/>
          <a:stretch>
            <a:fillRect/>
          </a:stretch>
        </p:blipFill>
        <p:spPr>
          <a:xfrm>
            <a:off x="2953090" y="4818980"/>
            <a:ext cx="2366162" cy="1473663"/>
          </a:xfrm>
          <a:prstGeom prst="rect">
            <a:avLst/>
          </a:prstGeom>
        </p:spPr>
      </p:pic>
      <p:sp>
        <p:nvSpPr>
          <p:cNvPr id="13" name="Content Placeholder 12">
            <a:extLst>
              <a:ext uri="{FF2B5EF4-FFF2-40B4-BE49-F238E27FC236}">
                <a16:creationId xmlns:a16="http://schemas.microsoft.com/office/drawing/2014/main" id="{042B98D6-4691-C753-52B6-8E6B4915BBBD}"/>
              </a:ext>
            </a:extLst>
          </p:cNvPr>
          <p:cNvSpPr>
            <a:spLocks noGrp="1"/>
          </p:cNvSpPr>
          <p:nvPr>
            <p:ph idx="1"/>
          </p:nvPr>
        </p:nvSpPr>
        <p:spPr/>
        <p:txBody>
          <a:bodyPr/>
          <a:lstStyle/>
          <a:p>
            <a:endParaRPr lang="en-IN" dirty="0"/>
          </a:p>
        </p:txBody>
      </p:sp>
      <p:pic>
        <p:nvPicPr>
          <p:cNvPr id="14" name="Content Placeholder 5">
            <a:extLst>
              <a:ext uri="{FF2B5EF4-FFF2-40B4-BE49-F238E27FC236}">
                <a16:creationId xmlns:a16="http://schemas.microsoft.com/office/drawing/2014/main" id="{009B1C66-7867-BE2E-1799-77764CECDF2F}"/>
              </a:ext>
            </a:extLst>
          </p:cNvPr>
          <p:cNvPicPr>
            <a:picLocks noChangeAspect="1"/>
          </p:cNvPicPr>
          <p:nvPr/>
        </p:nvPicPr>
        <p:blipFill>
          <a:blip r:embed="rId3"/>
          <a:stretch>
            <a:fillRect/>
          </a:stretch>
        </p:blipFill>
        <p:spPr>
          <a:xfrm>
            <a:off x="914400" y="1781693"/>
            <a:ext cx="6295126" cy="2684216"/>
          </a:xfrm>
          <a:prstGeom prst="rect">
            <a:avLst/>
          </a:prstGeom>
        </p:spPr>
      </p:pic>
    </p:spTree>
    <p:extLst>
      <p:ext uri="{BB962C8B-B14F-4D97-AF65-F5344CB8AC3E}">
        <p14:creationId xmlns:p14="http://schemas.microsoft.com/office/powerpoint/2010/main" val="339408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D5CE-F082-B5FF-A118-2B063C24BAD8}"/>
              </a:ext>
            </a:extLst>
          </p:cNvPr>
          <p:cNvSpPr>
            <a:spLocks noGrp="1"/>
          </p:cNvSpPr>
          <p:nvPr>
            <p:ph type="title"/>
          </p:nvPr>
        </p:nvSpPr>
        <p:spPr>
          <a:xfrm>
            <a:off x="914400" y="825910"/>
            <a:ext cx="6583680" cy="796413"/>
          </a:xfrm>
        </p:spPr>
        <p:txBody>
          <a:bodyPr/>
          <a:lstStyle/>
          <a:p>
            <a:r>
              <a:rPr lang="en-US" sz="2400" cap="none" dirty="0">
                <a:latin typeface="+mn-lt"/>
              </a:rPr>
              <a:t>Determine the distribution of orders by hour of the day.</a:t>
            </a:r>
            <a:endParaRPr lang="en-IN" sz="2400" cap="none" dirty="0">
              <a:latin typeface="+mn-lt"/>
            </a:endParaRPr>
          </a:p>
        </p:txBody>
      </p:sp>
      <p:sp>
        <p:nvSpPr>
          <p:cNvPr id="4" name="Slide Number Placeholder 3">
            <a:extLst>
              <a:ext uri="{FF2B5EF4-FFF2-40B4-BE49-F238E27FC236}">
                <a16:creationId xmlns:a16="http://schemas.microsoft.com/office/drawing/2014/main" id="{E061B762-735A-DA46-A1A6-B9651EEE468A}"/>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10" name="Content Placeholder 9">
            <a:extLst>
              <a:ext uri="{FF2B5EF4-FFF2-40B4-BE49-F238E27FC236}">
                <a16:creationId xmlns:a16="http://schemas.microsoft.com/office/drawing/2014/main" id="{70F36B8D-993A-78A9-7B75-FDAE29F2B9AD}"/>
              </a:ext>
            </a:extLst>
          </p:cNvPr>
          <p:cNvPicPr>
            <a:picLocks noGrp="1" noChangeAspect="1"/>
          </p:cNvPicPr>
          <p:nvPr>
            <p:ph idx="1"/>
          </p:nvPr>
        </p:nvPicPr>
        <p:blipFill>
          <a:blip r:embed="rId2"/>
          <a:stretch>
            <a:fillRect/>
          </a:stretch>
        </p:blipFill>
        <p:spPr>
          <a:xfrm>
            <a:off x="914083" y="1825913"/>
            <a:ext cx="6583363" cy="1347980"/>
          </a:xfrm>
        </p:spPr>
      </p:pic>
      <p:pic>
        <p:nvPicPr>
          <p:cNvPr id="12" name="Picture 11">
            <a:extLst>
              <a:ext uri="{FF2B5EF4-FFF2-40B4-BE49-F238E27FC236}">
                <a16:creationId xmlns:a16="http://schemas.microsoft.com/office/drawing/2014/main" id="{C110068A-CAF8-5E6F-7C73-F9802FF3F07E}"/>
              </a:ext>
            </a:extLst>
          </p:cNvPr>
          <p:cNvPicPr>
            <a:picLocks noChangeAspect="1"/>
          </p:cNvPicPr>
          <p:nvPr/>
        </p:nvPicPr>
        <p:blipFill>
          <a:blip r:embed="rId3"/>
          <a:stretch>
            <a:fillRect/>
          </a:stretch>
        </p:blipFill>
        <p:spPr>
          <a:xfrm>
            <a:off x="3369709" y="3288908"/>
            <a:ext cx="1672109" cy="3239711"/>
          </a:xfrm>
          <a:prstGeom prst="rect">
            <a:avLst/>
          </a:prstGeom>
        </p:spPr>
      </p:pic>
    </p:spTree>
    <p:extLst>
      <p:ext uri="{BB962C8B-B14F-4D97-AF65-F5344CB8AC3E}">
        <p14:creationId xmlns:p14="http://schemas.microsoft.com/office/powerpoint/2010/main" val="295652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5B47-7FC1-3106-36D6-B403508F6E5F}"/>
              </a:ext>
            </a:extLst>
          </p:cNvPr>
          <p:cNvSpPr>
            <a:spLocks noGrp="1"/>
          </p:cNvSpPr>
          <p:nvPr>
            <p:ph type="title"/>
          </p:nvPr>
        </p:nvSpPr>
        <p:spPr>
          <a:xfrm>
            <a:off x="914400" y="1057275"/>
            <a:ext cx="6583680" cy="771526"/>
          </a:xfrm>
        </p:spPr>
        <p:txBody>
          <a:bodyPr/>
          <a:lstStyle/>
          <a:p>
            <a:r>
              <a:rPr lang="en-US" sz="2400" cap="none" dirty="0">
                <a:latin typeface="+mn-lt"/>
              </a:rPr>
              <a:t>Join relevant tables to find the category-wise distribution of pizzas.</a:t>
            </a:r>
            <a:endParaRPr lang="en-IN" sz="2400" cap="none" dirty="0">
              <a:latin typeface="+mn-lt"/>
            </a:endParaRPr>
          </a:p>
        </p:txBody>
      </p:sp>
      <p:pic>
        <p:nvPicPr>
          <p:cNvPr id="6" name="Content Placeholder 5">
            <a:extLst>
              <a:ext uri="{FF2B5EF4-FFF2-40B4-BE49-F238E27FC236}">
                <a16:creationId xmlns:a16="http://schemas.microsoft.com/office/drawing/2014/main" id="{2B2AE0D9-7B60-89FB-8B75-9EC37B2A50DB}"/>
              </a:ext>
            </a:extLst>
          </p:cNvPr>
          <p:cNvPicPr>
            <a:picLocks noGrp="1" noChangeAspect="1"/>
          </p:cNvPicPr>
          <p:nvPr>
            <p:ph idx="1"/>
          </p:nvPr>
        </p:nvPicPr>
        <p:blipFill>
          <a:blip r:embed="rId2"/>
          <a:stretch>
            <a:fillRect/>
          </a:stretch>
        </p:blipFill>
        <p:spPr>
          <a:xfrm>
            <a:off x="1844205" y="2123179"/>
            <a:ext cx="4153480" cy="1838582"/>
          </a:xfrm>
        </p:spPr>
      </p:pic>
      <p:sp>
        <p:nvSpPr>
          <p:cNvPr id="4" name="Slide Number Placeholder 3">
            <a:extLst>
              <a:ext uri="{FF2B5EF4-FFF2-40B4-BE49-F238E27FC236}">
                <a16:creationId xmlns:a16="http://schemas.microsoft.com/office/drawing/2014/main" id="{2AD831ED-8867-0F21-6B7D-19F4F46AE1C4}"/>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8" name="Picture 7">
            <a:extLst>
              <a:ext uri="{FF2B5EF4-FFF2-40B4-BE49-F238E27FC236}">
                <a16:creationId xmlns:a16="http://schemas.microsoft.com/office/drawing/2014/main" id="{C685DE62-2042-8F3C-8AFE-64BEF6F803A4}"/>
              </a:ext>
            </a:extLst>
          </p:cNvPr>
          <p:cNvPicPr>
            <a:picLocks noChangeAspect="1"/>
          </p:cNvPicPr>
          <p:nvPr/>
        </p:nvPicPr>
        <p:blipFill>
          <a:blip r:embed="rId3"/>
          <a:stretch>
            <a:fillRect/>
          </a:stretch>
        </p:blipFill>
        <p:spPr>
          <a:xfrm>
            <a:off x="2711101" y="4447986"/>
            <a:ext cx="2419688" cy="1352739"/>
          </a:xfrm>
          <a:prstGeom prst="rect">
            <a:avLst/>
          </a:prstGeom>
        </p:spPr>
      </p:pic>
    </p:spTree>
    <p:extLst>
      <p:ext uri="{BB962C8B-B14F-4D97-AF65-F5344CB8AC3E}">
        <p14:creationId xmlns:p14="http://schemas.microsoft.com/office/powerpoint/2010/main" val="1992051011"/>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{7B01C91E-09C7-4EDD-A492-01B65461974E}tf78438558_win32</Template>
  <TotalTime>84</TotalTime>
  <Words>186</Words>
  <Application>Microsoft Office PowerPoint</Application>
  <PresentationFormat>Widescreen</PresentationFormat>
  <Paragraphs>27</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Sabon Next LT</vt:lpstr>
      <vt:lpstr>Custom</vt:lpstr>
      <vt:lpstr>PIZZA SALES ANALYSIS The project analyzes pizza sales data using sql to uncover trends and provide actionable insights for optimizing business performance. it involves querying and analyzing data to evaluate sales, customer behavior, and revenue patterns.</vt:lpstr>
      <vt:lpstr>Queries:</vt:lpstr>
      <vt:lpstr>Calculate the total revenue generated from pizza sales:</vt:lpstr>
      <vt:lpstr>Identify the highest-priced pizza.</vt:lpstr>
      <vt:lpstr>Identify the most common pizza size ordered.</vt:lpstr>
      <vt:lpstr>List the top 5 most ordered pizza types along with their quantities.</vt:lpstr>
      <vt:lpstr>Join the necessary tables to find the total quantity of each pizza category ordered.</vt:lpstr>
      <vt:lpstr>Determine the distribution of orders by hour of the day.</vt:lpstr>
      <vt:lpstr>Join relevant tables to find the category-wise distribution of pizzas.</vt:lpstr>
      <vt:lpstr>Determine the top 3 most ordered pizza types based on revenue.</vt:lpstr>
      <vt:lpstr>Calculate the percentage contribution of each pizza type to total revenue.</vt:lpstr>
      <vt:lpstr>Analyze the cumulative revenue generated over time.</vt:lpstr>
      <vt:lpstr>Determine the top 3 most ordered pizza types based on revenue for each pizza category.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Chahna Monica Maddela</dc:creator>
  <cp:lastModifiedBy>Chahna Monica Maddela</cp:lastModifiedBy>
  <cp:revision>1</cp:revision>
  <dcterms:created xsi:type="dcterms:W3CDTF">2024-12-23T15:44:39Z</dcterms:created>
  <dcterms:modified xsi:type="dcterms:W3CDTF">2024-12-23T17:09:26Z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